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2"/>
  </p:notesMasterIdLst>
  <p:sldIdLst>
    <p:sldId id="1284" r:id="rId2"/>
    <p:sldId id="1122" r:id="rId3"/>
    <p:sldId id="713" r:id="rId4"/>
    <p:sldId id="1123" r:id="rId5"/>
    <p:sldId id="1124" r:id="rId6"/>
    <p:sldId id="1132" r:id="rId7"/>
    <p:sldId id="1289" r:id="rId8"/>
    <p:sldId id="1126" r:id="rId9"/>
    <p:sldId id="1285" r:id="rId10"/>
    <p:sldId id="1286" r:id="rId11"/>
    <p:sldId id="1127" r:id="rId12"/>
    <p:sldId id="1291" r:id="rId13"/>
    <p:sldId id="1129" r:id="rId14"/>
    <p:sldId id="1131" r:id="rId15"/>
    <p:sldId id="1138" r:id="rId16"/>
    <p:sldId id="1135" r:id="rId17"/>
    <p:sldId id="1136" r:id="rId18"/>
    <p:sldId id="1137" r:id="rId19"/>
    <p:sldId id="1139" r:id="rId20"/>
    <p:sldId id="1140" r:id="rId21"/>
    <p:sldId id="1141" r:id="rId22"/>
    <p:sldId id="1142" r:id="rId23"/>
    <p:sldId id="1144" r:id="rId24"/>
    <p:sldId id="1143" r:id="rId25"/>
    <p:sldId id="1151" r:id="rId26"/>
    <p:sldId id="1146" r:id="rId27"/>
    <p:sldId id="1154" r:id="rId28"/>
    <p:sldId id="1152" r:id="rId29"/>
    <p:sldId id="1153" r:id="rId30"/>
    <p:sldId id="1149" r:id="rId31"/>
    <p:sldId id="1145" r:id="rId32"/>
    <p:sldId id="1150" r:id="rId33"/>
    <p:sldId id="1155" r:id="rId34"/>
    <p:sldId id="712" r:id="rId35"/>
    <p:sldId id="768" r:id="rId36"/>
    <p:sldId id="1157" r:id="rId37"/>
    <p:sldId id="1158" r:id="rId38"/>
    <p:sldId id="1159" r:id="rId39"/>
    <p:sldId id="1009" r:id="rId40"/>
    <p:sldId id="1015" r:id="rId41"/>
    <p:sldId id="1287" r:id="rId42"/>
    <p:sldId id="1212" r:id="rId43"/>
    <p:sldId id="1241" r:id="rId44"/>
    <p:sldId id="1242" r:id="rId45"/>
    <p:sldId id="1244" r:id="rId46"/>
    <p:sldId id="1205" r:id="rId47"/>
    <p:sldId id="1283" r:id="rId48"/>
    <p:sldId id="1204" r:id="rId49"/>
    <p:sldId id="1274" r:id="rId50"/>
    <p:sldId id="1288" r:id="rId5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284"/>
            <p14:sldId id="1122"/>
            <p14:sldId id="713"/>
            <p14:sldId id="1123"/>
            <p14:sldId id="1124"/>
            <p14:sldId id="1132"/>
            <p14:sldId id="1289"/>
            <p14:sldId id="1126"/>
            <p14:sldId id="1285"/>
            <p14:sldId id="1286"/>
            <p14:sldId id="1127"/>
            <p14:sldId id="1291"/>
            <p14:sldId id="1129"/>
            <p14:sldId id="1131"/>
            <p14:sldId id="1138"/>
            <p14:sldId id="1135"/>
            <p14:sldId id="1136"/>
            <p14:sldId id="1137"/>
            <p14:sldId id="1139"/>
            <p14:sldId id="1140"/>
            <p14:sldId id="1141"/>
            <p14:sldId id="1142"/>
            <p14:sldId id="1144"/>
            <p14:sldId id="1143"/>
            <p14:sldId id="1151"/>
            <p14:sldId id="1146"/>
            <p14:sldId id="1154"/>
            <p14:sldId id="1152"/>
            <p14:sldId id="1153"/>
            <p14:sldId id="1149"/>
            <p14:sldId id="1145"/>
            <p14:sldId id="1150"/>
            <p14:sldId id="1155"/>
            <p14:sldId id="712"/>
            <p14:sldId id="768"/>
            <p14:sldId id="1157"/>
            <p14:sldId id="1158"/>
            <p14:sldId id="1159"/>
            <p14:sldId id="1009"/>
            <p14:sldId id="1015"/>
            <p14:sldId id="1287"/>
            <p14:sldId id="1212"/>
            <p14:sldId id="1241"/>
            <p14:sldId id="1242"/>
            <p14:sldId id="1244"/>
            <p14:sldId id="1205"/>
            <p14:sldId id="1283"/>
            <p14:sldId id="1204"/>
            <p14:sldId id="1274"/>
            <p14:sldId id="1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74E1"/>
    <a:srgbClr val="36544F"/>
    <a:srgbClr val="6CABA1"/>
    <a:srgbClr val="D4EBE9"/>
    <a:srgbClr val="4DA27E"/>
    <a:srgbClr val="9E60B8"/>
    <a:srgbClr val="EF7D1D"/>
    <a:srgbClr val="FB8E20"/>
    <a:srgbClr val="B04432"/>
    <a:srgbClr val="177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65"/>
    <p:restoredTop sz="96911" autoAdjust="0"/>
  </p:normalViewPr>
  <p:slideViewPr>
    <p:cSldViewPr snapToGrid="0" snapToObjects="1">
      <p:cViewPr>
        <p:scale>
          <a:sx n="273" d="100"/>
          <a:sy n="273" d="100"/>
        </p:scale>
        <p:origin x="2240" y="16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13.06.22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562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541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627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9492775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00205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EF7D1D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95252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752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91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749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79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145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90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892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418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6/13/22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705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3" r:id="rId13"/>
    <p:sldLayoutId id="2147483682" r:id="rId14"/>
    <p:sldLayoutId id="2147483651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schule/ejs-2022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Relationship Id="rId5" Type="http://schemas.openxmlformats.org/officeDocument/2006/relationships/hyperlink" Target="mailto:nils@nilshartmann.net" TargetMode="External"/><Relationship Id="rId4" Type="http://schemas.openxmlformats.org/officeDocument/2006/relationships/hyperlink" Target="https://nils.buzz/ejs2019-react-chat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4345BDA8-B54A-1008-92EA-C0EBE4051B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7" r="3177" b="7311"/>
          <a:stretch/>
        </p:blipFill>
        <p:spPr>
          <a:xfrm>
            <a:off x="-11813" y="0"/>
            <a:ext cx="9164185" cy="5127525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07EED228-0F70-148A-45A4-CFC034588DD9}"/>
              </a:ext>
            </a:extLst>
          </p:cNvPr>
          <p:cNvSpPr/>
          <p:nvPr/>
        </p:nvSpPr>
        <p:spPr>
          <a:xfrm>
            <a:off x="-11813" y="-15975"/>
            <a:ext cx="9164185" cy="4540526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F4A8850-1974-FAFF-6CEA-00A3111EDE8D}"/>
              </a:ext>
            </a:extLst>
          </p:cNvPr>
          <p:cNvGrpSpPr/>
          <p:nvPr/>
        </p:nvGrpSpPr>
        <p:grpSpPr>
          <a:xfrm>
            <a:off x="-5576" y="4524551"/>
            <a:ext cx="9157948" cy="659537"/>
            <a:chOff x="-697424" y="5684031"/>
            <a:chExt cx="9152371" cy="602974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0C9E9F6-A2A2-7037-C6C8-83EF88EE746B}"/>
                </a:ext>
              </a:extLst>
            </p:cNvPr>
            <p:cNvSpPr/>
            <p:nvPr/>
          </p:nvSpPr>
          <p:spPr>
            <a:xfrm>
              <a:off x="-697424" y="5684031"/>
              <a:ext cx="9144000" cy="586998"/>
            </a:xfrm>
            <a:prstGeom prst="rect">
              <a:avLst/>
            </a:prstGeom>
            <a:solidFill>
              <a:srgbClr val="4DA27E">
                <a:alpha val="901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" name="Titel 3">
              <a:extLst>
                <a:ext uri="{FF2B5EF4-FFF2-40B4-BE49-F238E27FC236}">
                  <a16:creationId xmlns:a16="http://schemas.microsoft.com/office/drawing/2014/main" id="{D763C5AB-664F-8D78-2A74-0AD58982879C}"/>
                </a:ext>
              </a:extLst>
            </p:cNvPr>
            <p:cNvSpPr txBox="1">
              <a:spLocks/>
            </p:cNvSpPr>
            <p:nvPr/>
          </p:nvSpPr>
          <p:spPr>
            <a:xfrm>
              <a:off x="-689053" y="5694338"/>
              <a:ext cx="9144000" cy="592667"/>
            </a:xfrm>
            <a:prstGeom prst="rect">
              <a:avLst/>
            </a:prstGeom>
          </p:spPr>
          <p:txBody>
            <a:bodyPr vert="horz" lIns="0" tIns="0" rIns="0" bIns="0" rtlCol="0" anchor="ctr" anchorCtr="0">
              <a:normAutofit/>
            </a:bodyPr>
            <a:lstStyle>
              <a:lvl1pPr algn="ctr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523" b="1" i="0" kern="1200" cap="all" baseline="0">
                  <a:solidFill>
                    <a:srgbClr val="025249"/>
                  </a:solidFill>
                  <a:latin typeface="Montserrat" charset="0"/>
                  <a:ea typeface="+mj-ea"/>
                  <a:cs typeface="+mj-cs"/>
                </a:defRPr>
              </a:lvl1pPr>
            </a:lstStyle>
            <a:p>
              <a:r>
                <a:rPr lang="de-DE" sz="1050" spc="60">
                  <a:solidFill>
                    <a:srgbClr val="D4EBE9"/>
                  </a:solidFill>
                </a:rPr>
                <a:t>EnterJS Darmstadt | Juni 2022 | @nilshartmann</a:t>
              </a:r>
              <a:endParaRPr lang="de-DE" sz="1050" spc="60" dirty="0">
                <a:solidFill>
                  <a:srgbClr val="D4EBE9"/>
                </a:solidFill>
              </a:endParaRPr>
            </a:p>
          </p:txBody>
        </p:sp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29887B25-EA64-B19B-76A6-59DD8BBC8ACC}"/>
              </a:ext>
            </a:extLst>
          </p:cNvPr>
          <p:cNvSpPr/>
          <p:nvPr/>
        </p:nvSpPr>
        <p:spPr>
          <a:xfrm>
            <a:off x="2629716" y="1509680"/>
            <a:ext cx="741275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9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9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18</a:t>
            </a:r>
            <a:endParaRPr lang="de-DE" sz="14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24E65B5-473A-A589-6F3A-5047DB50A5AB}"/>
              </a:ext>
            </a:extLst>
          </p:cNvPr>
          <p:cNvSpPr/>
          <p:nvPr/>
        </p:nvSpPr>
        <p:spPr>
          <a:xfrm>
            <a:off x="3771828" y="2871545"/>
            <a:ext cx="3100319" cy="38801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https://</a:t>
            </a:r>
            <a:r>
              <a:rPr lang="de-DE" sz="1500" b="1" dirty="0" err="1">
                <a:solidFill>
                  <a:srgbClr val="36544F"/>
                </a:solidFill>
              </a:rPr>
              <a:t>react.schule</a:t>
            </a:r>
            <a:r>
              <a:rPr lang="de-DE" sz="1500" b="1" dirty="0">
                <a:solidFill>
                  <a:srgbClr val="36544F"/>
                </a:solidFill>
              </a:rPr>
              <a:t>/ejs-2022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8CF51D6-0A06-ED43-14A3-FAB04D2C7809}"/>
              </a:ext>
            </a:extLst>
          </p:cNvPr>
          <p:cNvSpPr/>
          <p:nvPr/>
        </p:nvSpPr>
        <p:spPr>
          <a:xfrm>
            <a:off x="3771828" y="1296540"/>
            <a:ext cx="1908301" cy="434043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4DA27E"/>
                </a:solidFill>
                <a:latin typeface="Montserrat" charset="0"/>
                <a:ea typeface="Montserrat" charset="0"/>
                <a:cs typeface="Montserrat" charset="0"/>
              </a:rPr>
              <a:t>Neues in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25D6F1A-7B87-31BA-7738-C249AD176D41}"/>
              </a:ext>
            </a:extLst>
          </p:cNvPr>
          <p:cNvSpPr txBox="1"/>
          <p:nvPr/>
        </p:nvSpPr>
        <p:spPr>
          <a:xfrm>
            <a:off x="3681318" y="348718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799567-8D96-E354-DCFA-5E9487ABB705}"/>
              </a:ext>
            </a:extLst>
          </p:cNvPr>
          <p:cNvSpPr txBox="1"/>
          <p:nvPr/>
        </p:nvSpPr>
        <p:spPr>
          <a:xfrm>
            <a:off x="3682173" y="609482"/>
            <a:ext cx="1779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625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Komponenten werden zweimal </a:t>
            </a:r>
            <a:r>
              <a:rPr lang="de-DE" dirty="0" err="1">
                <a:solidFill>
                  <a:srgbClr val="36544F"/>
                </a:solidFill>
              </a:rPr>
              <a:t>gemounted</a:t>
            </a:r>
            <a:endParaRPr lang="de-DE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TODO GRAFIK!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CD40460-83E5-4C7B-0B62-C573AC41F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55" y="1785682"/>
            <a:ext cx="6223000" cy="2819400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56B3BD4-C437-5001-3021-A637C5F21B0E}"/>
              </a:ext>
            </a:extLst>
          </p:cNvPr>
          <p:cNvSpPr txBox="1"/>
          <p:nvPr/>
        </p:nvSpPr>
        <p:spPr>
          <a:xfrm>
            <a:off x="4277152" y="3426200"/>
            <a:ext cx="58063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ighlight>
                  <a:srgbClr val="FFFF00"/>
                </a:highlight>
              </a:rPr>
              <a:t>WAS PASSIERT HIER,</a:t>
            </a:r>
          </a:p>
          <a:p>
            <a:r>
              <a:rPr lang="de-DE" dirty="0">
                <a:highlight>
                  <a:srgbClr val="FFFF00"/>
                </a:highlight>
              </a:rPr>
              <a:t>WENN EFFEKT NICHT KORREKT</a:t>
            </a:r>
          </a:p>
          <a:p>
            <a:r>
              <a:rPr lang="de-DE" dirty="0">
                <a:highlight>
                  <a:srgbClr val="FFFF00"/>
                </a:highlight>
              </a:rPr>
              <a:t>AUFGERÄUMT WIRD?</a:t>
            </a:r>
          </a:p>
          <a:p>
            <a:endParaRPr lang="de-DE" dirty="0">
              <a:highlight>
                <a:srgbClr val="FFFF00"/>
              </a:highlight>
            </a:endParaRPr>
          </a:p>
          <a:p>
            <a:r>
              <a:rPr lang="de-DE" dirty="0">
                <a:highlight>
                  <a:srgbClr val="FFFF00"/>
                </a:highlight>
              </a:rPr>
              <a:t>=&gt; EVTL MINI DEMO mit </a:t>
            </a:r>
            <a:r>
              <a:rPr lang="de-DE" dirty="0" err="1">
                <a:highlight>
                  <a:srgbClr val="FFFF00"/>
                </a:highlight>
              </a:rPr>
              <a:t>subscribeToApi</a:t>
            </a:r>
            <a:r>
              <a:rPr lang="de-DE" dirty="0">
                <a:highlight>
                  <a:srgbClr val="FFFF00"/>
                </a:highlight>
              </a:rPr>
              <a:t>() und darin </a:t>
            </a:r>
            <a:r>
              <a:rPr lang="de-DE" dirty="0" err="1">
                <a:highlight>
                  <a:srgbClr val="FFFF00"/>
                </a:highlight>
              </a:rPr>
              <a:t>counter</a:t>
            </a:r>
            <a:endParaRPr lang="de-DE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95345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useId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Generiert </a:t>
            </a:r>
            <a:r>
              <a:rPr lang="de-DE" b="0" dirty="0" err="1">
                <a:solidFill>
                  <a:srgbClr val="36544F"/>
                </a:solidFill>
              </a:rPr>
              <a:t>Ids</a:t>
            </a:r>
            <a:r>
              <a:rPr lang="de-DE" b="0" dirty="0">
                <a:solidFill>
                  <a:srgbClr val="36544F"/>
                </a:solidFill>
              </a:rPr>
              <a:t>, die bei Server- und Client-seitig identisch sind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817567" y="1863351"/>
            <a:ext cx="6851890" cy="2040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Form()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sz="1151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&lt;form&gt;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label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Title: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aria-describedby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="..."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label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&lt;span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"&gt;Enter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Blog Title&lt;/span&gt;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&lt;/form&gt;;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4144298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r>
              <a:rPr lang="de-DE" dirty="0" err="1"/>
              <a:t>useSyncExternalStore</a:t>
            </a:r>
            <a:r>
              <a:rPr lang="de-DE" b="0" dirty="0"/>
              <a:t> </a:t>
            </a:r>
            <a:r>
              <a:rPr lang="de-DE" b="0" dirty="0">
                <a:solidFill>
                  <a:srgbClr val="36544F"/>
                </a:solidFill>
              </a:rPr>
              <a:t>und</a:t>
            </a:r>
            <a:r>
              <a:rPr lang="de-DE" b="0" dirty="0"/>
              <a:t> </a:t>
            </a:r>
            <a:r>
              <a:rPr lang="de-DE" dirty="0" err="1"/>
              <a:t>useInsertionEffect</a:t>
            </a:r>
            <a:r>
              <a:rPr lang="de-DE" b="0" dirty="0">
                <a:solidFill>
                  <a:srgbClr val="36544F"/>
                </a:solidFill>
              </a:rPr>
              <a:t>: nur für Bibliotheken</a:t>
            </a:r>
          </a:p>
          <a:p>
            <a:endParaRPr lang="de-DE" dirty="0"/>
          </a:p>
          <a:p>
            <a:r>
              <a:rPr lang="de-DE" dirty="0" err="1"/>
              <a:t>useTransition</a:t>
            </a:r>
            <a:r>
              <a:rPr lang="de-DE" b="0" dirty="0">
                <a:solidFill>
                  <a:srgbClr val="36544F"/>
                </a:solidFill>
              </a:rPr>
              <a:t>/</a:t>
            </a:r>
            <a:r>
              <a:rPr lang="de-DE" dirty="0" err="1"/>
              <a:t>useDeferredValue</a:t>
            </a:r>
            <a:r>
              <a:rPr lang="de-DE" b="0" dirty="0">
                <a:solidFill>
                  <a:srgbClr val="36544F"/>
                </a:solidFill>
              </a:rPr>
              <a:t>: Updates als "nicht-dringend" markieren (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9149838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18: </a:t>
            </a:r>
            <a:r>
              <a:rPr lang="de-DE" dirty="0" err="1"/>
              <a:t>What's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box?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5AB88F"/>
                </a:solidFill>
                <a:latin typeface="Source Sans Pro" panose="020B0503030403020204" pitchFamily="34" charset="77"/>
              </a:rPr>
              <a:t>18</a:t>
            </a:r>
            <a:endParaRPr lang="de-DE" sz="23900" b="1" dirty="0">
              <a:solidFill>
                <a:srgbClr val="5AB88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F2F9AC2-9636-4A8C-4AFA-89E6D98C1DEB}"/>
              </a:ext>
            </a:extLst>
          </p:cNvPr>
          <p:cNvSpPr/>
          <p:nvPr/>
        </p:nvSpPr>
        <p:spPr>
          <a:xfrm>
            <a:off x="0" y="-2115"/>
            <a:ext cx="9144000" cy="4552950"/>
          </a:xfrm>
          <a:prstGeom prst="rect">
            <a:avLst/>
          </a:prstGeom>
          <a:solidFill>
            <a:srgbClr val="D4EBE9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B342C38-CDDF-B2F2-A975-C973472F3871}"/>
              </a:ext>
            </a:extLst>
          </p:cNvPr>
          <p:cNvSpPr txBox="1"/>
          <p:nvPr/>
        </p:nvSpPr>
        <p:spPr>
          <a:xfrm>
            <a:off x="1962149" y="328058"/>
            <a:ext cx="5572125" cy="38926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Auto </a:t>
            </a:r>
            <a:r>
              <a:rPr lang="de-DE" sz="3200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Batching</a:t>
            </a:r>
            <a:endParaRPr lang="de-DE" sz="3200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algn="ctr">
              <a:lnSpc>
                <a:spcPct val="200000"/>
              </a:lnSpc>
            </a:pP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Veränderter </a:t>
            </a:r>
            <a:r>
              <a:rPr lang="de-DE" sz="3200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Strict</a:t>
            </a: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-Mode</a:t>
            </a:r>
          </a:p>
          <a:p>
            <a:pPr algn="ctr">
              <a:lnSpc>
                <a:spcPct val="200000"/>
              </a:lnSpc>
            </a:pP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Neue Hook</a:t>
            </a: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s</a:t>
            </a:r>
          </a:p>
          <a:p>
            <a:pPr algn="ctr">
              <a:lnSpc>
                <a:spcPct val="200000"/>
              </a:lnSpc>
            </a:pPr>
            <a:r>
              <a:rPr lang="de-DE" sz="3200" b="1" u="sng" dirty="0" err="1">
                <a:solidFill>
                  <a:srgbClr val="9E60B8"/>
                </a:solidFill>
                <a:latin typeface="Source Sans Pro Black" panose="020B0503030403020204" pitchFamily="34" charset="0"/>
              </a:rPr>
              <a:t>Concurrent</a:t>
            </a:r>
            <a:r>
              <a:rPr lang="de-DE" sz="3200" b="1" u="sng" dirty="0">
                <a:solidFill>
                  <a:srgbClr val="9E60B8"/>
                </a:solidFill>
                <a:latin typeface="Source Sans Pro Black" panose="020B0503030403020204" pitchFamily="34" charset="0"/>
              </a:rPr>
              <a:t> </a:t>
            </a:r>
            <a:r>
              <a:rPr lang="de-DE" sz="3200" b="1" u="sng" dirty="0" err="1">
                <a:solidFill>
                  <a:srgbClr val="9E60B8"/>
                </a:solidFill>
                <a:latin typeface="Source Sans Pro Black" panose="020B0503030403020204" pitchFamily="34" charset="0"/>
              </a:rPr>
              <a:t>React</a:t>
            </a:r>
            <a:endParaRPr lang="de-DE" sz="3200" b="1" u="sng" dirty="0">
              <a:solidFill>
                <a:srgbClr val="9E60B8"/>
              </a:solidFill>
              <a:latin typeface="Source Sans Pro Black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249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Rendern kann unter- oder </a:t>
            </a:r>
            <a:r>
              <a:rPr lang="de-DE" b="0">
                <a:solidFill>
                  <a:srgbClr val="36544F"/>
                </a:solidFill>
              </a:rPr>
              <a:t>abgebrochen werden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dirty="0" err="1"/>
              <a:t>useSyncExternalStore</a:t>
            </a:r>
            <a:r>
              <a:rPr lang="de-DE" b="0" dirty="0"/>
              <a:t> </a:t>
            </a:r>
            <a:r>
              <a:rPr lang="de-DE" b="0" dirty="0">
                <a:solidFill>
                  <a:srgbClr val="36544F"/>
                </a:solidFill>
              </a:rPr>
              <a:t>und</a:t>
            </a:r>
            <a:r>
              <a:rPr lang="de-DE" b="0" dirty="0"/>
              <a:t> </a:t>
            </a:r>
            <a:r>
              <a:rPr lang="de-DE" dirty="0" err="1"/>
              <a:t>useInsertionEffect</a:t>
            </a:r>
            <a:r>
              <a:rPr lang="de-DE" b="0" dirty="0">
                <a:solidFill>
                  <a:srgbClr val="36544F"/>
                </a:solidFill>
              </a:rPr>
              <a:t>: nur für Bibliotheken</a:t>
            </a:r>
          </a:p>
          <a:p>
            <a:endParaRPr lang="de-DE" dirty="0"/>
          </a:p>
          <a:p>
            <a:r>
              <a:rPr lang="de-DE" dirty="0" err="1"/>
              <a:t>useTransition</a:t>
            </a:r>
            <a:r>
              <a:rPr lang="de-DE" b="0" dirty="0">
                <a:solidFill>
                  <a:srgbClr val="36544F"/>
                </a:solidFill>
              </a:rPr>
              <a:t>/</a:t>
            </a:r>
            <a:r>
              <a:rPr lang="de-DE" dirty="0" err="1"/>
              <a:t>useDeferredValue</a:t>
            </a:r>
            <a:r>
              <a:rPr lang="de-DE" b="0" dirty="0">
                <a:solidFill>
                  <a:srgbClr val="36544F"/>
                </a:solidFill>
              </a:rPr>
              <a:t>: Updates als "nicht-dringend" markieren (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817567" y="1259727"/>
            <a:ext cx="6851890" cy="2040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Form()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sz="1151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&lt;form&gt;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label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Title: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aria-describedby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="..."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label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&lt;span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"&gt;Enter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Blog Title&lt;/span&gt;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&lt;/form&gt;;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7E8B968-3A75-0037-CC33-01117296BD58}"/>
              </a:ext>
            </a:extLst>
          </p:cNvPr>
          <p:cNvSpPr txBox="1"/>
          <p:nvPr/>
        </p:nvSpPr>
        <p:spPr>
          <a:xfrm>
            <a:off x="320924" y="1943100"/>
            <a:ext cx="86355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Problem </a:t>
            </a:r>
            <a:r>
              <a:rPr lang="de-DE" sz="2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is</a:t>
            </a:r>
            <a:r>
              <a:rPr lang="de-DE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 not </a:t>
            </a:r>
            <a:r>
              <a:rPr lang="de-DE" sz="2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about</a:t>
            </a:r>
            <a:r>
              <a:rPr lang="de-DE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de-DE" sz="2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performance</a:t>
            </a:r>
            <a:r>
              <a:rPr lang="de-DE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, but </a:t>
            </a:r>
            <a:r>
              <a:rPr lang="de-DE" sz="2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about</a:t>
            </a:r>
            <a:r>
              <a:rPr lang="de-DE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de-DE" sz="2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scheduling</a:t>
            </a:r>
            <a:endParaRPr lang="de-DE" sz="2800" b="1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829644F-51E6-0070-3808-E81B01BBB329}"/>
              </a:ext>
            </a:extLst>
          </p:cNvPr>
          <p:cNvSpPr txBox="1"/>
          <p:nvPr/>
        </p:nvSpPr>
        <p:spPr>
          <a:xfrm>
            <a:off x="4093369" y="3107701"/>
            <a:ext cx="87963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youtu.be</a:t>
            </a:r>
            <a:r>
              <a:rPr lang="de-DE" dirty="0"/>
              <a:t>/NZoRlVi3MjQ?t=240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907B40B-0870-4E65-F254-2F1E37FEF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24" y="5143500"/>
            <a:ext cx="9144000" cy="395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405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</a:t>
            </a:r>
            <a:r>
              <a:rPr lang="de-DE" dirty="0" err="1"/>
              <a:t>Concurrent</a:t>
            </a:r>
            <a:r>
              <a:rPr lang="de-DE" dirty="0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Rendern kann unter- oder abgebrochen werden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907B40B-0870-4E65-F254-2F1E37FEF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924" y="5143500"/>
            <a:ext cx="9144000" cy="395416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BE4B882-760C-26A8-64FB-7B5C7636D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68" y="1985540"/>
            <a:ext cx="87249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3057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(Klassisch)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B7C5A2C-8DA1-A1ED-1610-88892EBA6511}"/>
              </a:ext>
            </a:extLst>
          </p:cNvPr>
          <p:cNvSpPr txBox="1"/>
          <p:nvPr/>
        </p:nvSpPr>
        <p:spPr>
          <a:xfrm>
            <a:off x="234950" y="2812381"/>
            <a:ext cx="1819407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(2); </a:t>
            </a:r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(2);</a:t>
            </a:r>
          </a:p>
        </p:txBody>
      </p:sp>
      <p:pic>
        <p:nvPicPr>
          <p:cNvPr id="21" name="Grafik 20">
            <a:extLst>
              <a:ext uri="{FF2B5EF4-FFF2-40B4-BE49-F238E27FC236}">
                <a16:creationId xmlns:a16="http://schemas.microsoft.com/office/drawing/2014/main" id="{C49DDE8B-79CC-E8AF-8F9F-FBA7089EF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813695"/>
            <a:ext cx="8724900" cy="14478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258C611-555B-2191-1E56-46315817A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" y="3405083"/>
            <a:ext cx="87249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48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</a:t>
            </a:r>
            <a:r>
              <a:rPr lang="de-DE" dirty="0" err="1"/>
              <a:t>Concurrent</a:t>
            </a:r>
            <a:r>
              <a:rPr lang="de-DE" dirty="0"/>
              <a:t>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B7C5A2C-8DA1-A1ED-1610-88892EBA6511}"/>
              </a:ext>
            </a:extLst>
          </p:cNvPr>
          <p:cNvSpPr txBox="1"/>
          <p:nvPr/>
        </p:nvSpPr>
        <p:spPr>
          <a:xfrm>
            <a:off x="209550" y="2066876"/>
            <a:ext cx="4245572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 );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ED104524-004F-5C67-1708-678DE4D64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" y="692394"/>
            <a:ext cx="8674100" cy="1257300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2A285E06-28BE-F64C-BC8D-EAF94FC5E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" y="3818017"/>
            <a:ext cx="8674100" cy="1257300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40C1C268-0D32-E606-2314-5FAD9C3E8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950" y="2231988"/>
            <a:ext cx="86741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952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</a:t>
            </a:r>
            <a:r>
              <a:rPr lang="de-DE" dirty="0" err="1"/>
              <a:t>Concurrent</a:t>
            </a:r>
            <a:r>
              <a:rPr lang="de-DE" dirty="0"/>
              <a:t>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B7C5A2C-8DA1-A1ED-1610-88892EBA6511}"/>
              </a:ext>
            </a:extLst>
          </p:cNvPr>
          <p:cNvSpPr txBox="1"/>
          <p:nvPr/>
        </p:nvSpPr>
        <p:spPr>
          <a:xfrm>
            <a:off x="209550" y="2066876"/>
            <a:ext cx="4245572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 );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ED104524-004F-5C67-1708-678DE4D64A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50" y="692394"/>
            <a:ext cx="8674100" cy="1257300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2A285E06-28BE-F64C-BC8D-EAF94FC5E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" y="3818017"/>
            <a:ext cx="8674100" cy="1257300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40C1C268-0D32-E606-2314-5FAD9C3E81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950" y="2231988"/>
            <a:ext cx="8674100" cy="1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380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http://localhost:3001</a:t>
            </a:r>
          </a:p>
        </p:txBody>
      </p:sp>
    </p:spTree>
    <p:extLst>
      <p:ext uri="{BB962C8B-B14F-4D97-AF65-F5344CB8AC3E}">
        <p14:creationId xmlns:p14="http://schemas.microsoft.com/office/powerpoint/2010/main" val="822956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94124"/>
            <a:ext cx="6195927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i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Java, TypeScript, </a:t>
            </a:r>
            <a:r>
              <a:rPr lang="de-DE" b="1" i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i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9310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5091"/>
            <a:ext cx="3714750" cy="30008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350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350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350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5091"/>
            <a:ext cx="3714750" cy="30008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350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350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350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93108"/>
            <a:ext cx="1880638" cy="185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 🕵️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51F6BFA-C90C-9D37-78BF-C64730121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017" y="1463635"/>
            <a:ext cx="4260690" cy="325664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455B1D1D-737A-2191-8FAF-B15EF7BF1C08}"/>
              </a:ext>
            </a:extLst>
          </p:cNvPr>
          <p:cNvSpPr/>
          <p:nvPr/>
        </p:nvSpPr>
        <p:spPr>
          <a:xfrm>
            <a:off x="5537341" y="1401609"/>
            <a:ext cx="3308080" cy="24713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C638F46-B3B8-1958-2D79-84A567CF1592}"/>
              </a:ext>
            </a:extLst>
          </p:cNvPr>
          <p:cNvSpPr txBox="1"/>
          <p:nvPr/>
        </p:nvSpPr>
        <p:spPr>
          <a:xfrm>
            <a:off x="298579" y="1171976"/>
            <a:ext cx="42254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App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0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</a:p>
          <a:p>
            <a:r>
              <a:rPr lang="de-DE" sz="1000" dirty="0">
                <a:solidFill>
                  <a:srgbClr val="333333"/>
                </a:solidFill>
                <a:latin typeface="MonoLisa" panose="020B0509030204060204" pitchFamily="49" charset="0"/>
              </a:rPr>
              <a:t>        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0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handleClick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r>
              <a:rPr lang="de-DE" sz="1000" dirty="0">
                <a:solidFill>
                  <a:srgbClr val="012339"/>
                </a:solidFill>
                <a:latin typeface="MonoLisa" panose="020B0509030204060204" pitchFamily="49" charset="0"/>
              </a:rPr>
              <a:t>    // urgent update ("</a:t>
            </a:r>
            <a:r>
              <a:rPr lang="de-DE" sz="1000" dirty="0" err="1">
                <a:solidFill>
                  <a:srgbClr val="012339"/>
                </a:solidFill>
                <a:latin typeface="MonoLisa" panose="020B0509030204060204" pitchFamily="49" charset="0"/>
              </a:rPr>
              <a:t>count</a:t>
            </a:r>
            <a:r>
              <a:rPr lang="de-DE" sz="1000" dirty="0">
                <a:solidFill>
                  <a:srgbClr val="012339"/>
                </a:solidFill>
                <a:latin typeface="MonoLisa" panose="020B0509030204060204" pitchFamily="49" charset="0"/>
              </a:rPr>
              <a:t>")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dirty="0">
                <a:solidFill>
                  <a:srgbClr val="A44185"/>
                </a:solidFill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 </a:t>
            </a:r>
            <a:r>
              <a:rPr lang="de-DE" sz="10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c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+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1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dirty="0">
              <a:solidFill>
                <a:srgbClr val="012339"/>
              </a:solidFill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 </a:t>
            </a:r>
            <a:r>
              <a:rPr lang="de-DE" sz="10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x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x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+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1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</a:p>
          <a:p>
            <a:r>
              <a:rPr lang="de-DE" sz="1000" dirty="0">
                <a:solidFill>
                  <a:srgbClr val="012339"/>
                </a:solidFill>
                <a:latin typeface="MonoLisa" panose="020B0509030204060204" pitchFamily="49" charset="0"/>
              </a:rPr>
              <a:t>   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className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"App"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button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onClick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handleClick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Go!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&lt;/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button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 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Count: 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465B62E-56E2-DAB4-D1C7-A99ADFA289F2}"/>
              </a:ext>
            </a:extLst>
          </p:cNvPr>
          <p:cNvSpPr/>
          <p:nvPr/>
        </p:nvSpPr>
        <p:spPr>
          <a:xfrm>
            <a:off x="5537341" y="4491348"/>
            <a:ext cx="3308080" cy="24713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7472B52-E005-458E-4116-A93C0CD8EC03}"/>
              </a:ext>
            </a:extLst>
          </p:cNvPr>
          <p:cNvSpPr/>
          <p:nvPr/>
        </p:nvSpPr>
        <p:spPr>
          <a:xfrm>
            <a:off x="5537341" y="2322609"/>
            <a:ext cx="3308080" cy="43092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8875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3F85396-F890-9B57-86E9-A036AF39D088}"/>
              </a:ext>
            </a:extLst>
          </p:cNvPr>
          <p:cNvSpPr txBox="1"/>
          <p:nvPr/>
        </p:nvSpPr>
        <p:spPr>
          <a:xfrm>
            <a:off x="1102877" y="1311586"/>
            <a:ext cx="632802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F1729B7-45AC-882D-75DC-836CE22A6FC2}"/>
              </a:ext>
            </a:extLst>
          </p:cNvPr>
          <p:cNvSpPr/>
          <p:nvPr/>
        </p:nvSpPr>
        <p:spPr>
          <a:xfrm>
            <a:off x="1901735" y="1950487"/>
            <a:ext cx="774286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4B8F56E5-BE80-D21E-382B-6E56AA50CFA5}"/>
              </a:ext>
            </a:extLst>
          </p:cNvPr>
          <p:cNvCxnSpPr>
            <a:cxnSpLocks/>
          </p:cNvCxnSpPr>
          <p:nvPr/>
        </p:nvCxnSpPr>
        <p:spPr>
          <a:xfrm flipH="1">
            <a:off x="2071099" y="2144162"/>
            <a:ext cx="171683" cy="748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BF5A3AF1-639D-9B9E-0015-6668F85B9D42}"/>
              </a:ext>
            </a:extLst>
          </p:cNvPr>
          <p:cNvSpPr txBox="1"/>
          <p:nvPr/>
        </p:nvSpPr>
        <p:spPr>
          <a:xfrm>
            <a:off x="1279128" y="2857818"/>
            <a:ext cx="1635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Läuft Transition gerade ?</a:t>
            </a:r>
          </a:p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(ist '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' aktuell)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25B8250-FEF0-0F93-C6F4-24B4135343E8}"/>
              </a:ext>
            </a:extLst>
          </p:cNvPr>
          <p:cNvSpPr/>
          <p:nvPr/>
        </p:nvSpPr>
        <p:spPr>
          <a:xfrm>
            <a:off x="2786277" y="1950487"/>
            <a:ext cx="1252012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64EDB347-CBB4-9082-5F3B-B17D3936A72B}"/>
              </a:ext>
            </a:extLst>
          </p:cNvPr>
          <p:cNvCxnSpPr>
            <a:cxnSpLocks/>
          </p:cNvCxnSpPr>
          <p:nvPr/>
        </p:nvCxnSpPr>
        <p:spPr>
          <a:xfrm>
            <a:off x="3474879" y="2144162"/>
            <a:ext cx="436217" cy="748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2CF38339-C027-4861-CB6F-D67A15F5CD1F}"/>
              </a:ext>
            </a:extLst>
          </p:cNvPr>
          <p:cNvSpPr txBox="1"/>
          <p:nvPr/>
        </p:nvSpPr>
        <p:spPr>
          <a:xfrm>
            <a:off x="3119125" y="2857818"/>
            <a:ext cx="16357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Transition starten</a:t>
            </a:r>
          </a:p>
        </p:txBody>
      </p:sp>
    </p:spTree>
    <p:extLst>
      <p:ext uri="{BB962C8B-B14F-4D97-AF65-F5344CB8AC3E}">
        <p14:creationId xmlns:p14="http://schemas.microsoft.com/office/powerpoint/2010/main" val="21565075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C9F8C0E-5FB6-48CD-47A6-7FA05B38297D}"/>
              </a:ext>
            </a:extLst>
          </p:cNvPr>
          <p:cNvSpPr txBox="1"/>
          <p:nvPr/>
        </p:nvSpPr>
        <p:spPr>
          <a:xfrm>
            <a:off x="1102877" y="1311586"/>
            <a:ext cx="632802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handleInputChange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 err="1">
                <a:solidFill>
                  <a:srgbClr val="2770C0"/>
                </a:solidFill>
                <a:latin typeface="MonoLisa" panose="020B0509030204060204" pitchFamily="49" charset="0"/>
              </a:rPr>
              <a:t>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e.target.input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DF73ABE-32D2-AEEE-4F77-5ECDA2C604C3}"/>
              </a:ext>
            </a:extLst>
          </p:cNvPr>
          <p:cNvSpPr/>
          <p:nvPr/>
        </p:nvSpPr>
        <p:spPr>
          <a:xfrm>
            <a:off x="1489477" y="2420752"/>
            <a:ext cx="2108407" cy="165696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BA34AC5-5333-242F-69C3-B1EFB8306C9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624010" y="2586448"/>
            <a:ext cx="1113700" cy="34359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E99C4410-F7E8-9853-4A3C-8DEA5FD509F6}"/>
              </a:ext>
            </a:extLst>
          </p:cNvPr>
          <p:cNvSpPr txBox="1"/>
          <p:nvPr/>
        </p:nvSpPr>
        <p:spPr>
          <a:xfrm>
            <a:off x="4737710" y="2420752"/>
            <a:ext cx="1930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"Normale" Updates sind "dringend" (wie bisher)</a:t>
            </a:r>
          </a:p>
        </p:txBody>
      </p:sp>
    </p:spTree>
    <p:extLst>
      <p:ext uri="{BB962C8B-B14F-4D97-AF65-F5344CB8AC3E}">
        <p14:creationId xmlns:p14="http://schemas.microsoft.com/office/powerpoint/2010/main" val="198643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C9F8C0E-5FB6-48CD-47A6-7FA05B38297D}"/>
              </a:ext>
            </a:extLst>
          </p:cNvPr>
          <p:cNvSpPr txBox="1"/>
          <p:nvPr/>
        </p:nvSpPr>
        <p:spPr>
          <a:xfrm>
            <a:off x="1102877" y="1311586"/>
            <a:ext cx="632802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handleInputChange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 err="1">
                <a:solidFill>
                  <a:srgbClr val="2770C0"/>
                </a:solidFill>
                <a:latin typeface="MonoLisa" panose="020B0509030204060204" pitchFamily="49" charset="0"/>
              </a:rPr>
              <a:t>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e.target.input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>
                <a:solidFill>
                  <a:srgbClr val="367B42"/>
                </a:solidFill>
                <a:latin typeface="MonoLisa" panose="020B0509030204060204" pitchFamily="49" charset="0"/>
              </a:rPr>
              <a:t>/* ... */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});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DF73ABE-32D2-AEEE-4F77-5ECDA2C604C3}"/>
              </a:ext>
            </a:extLst>
          </p:cNvPr>
          <p:cNvSpPr/>
          <p:nvPr/>
        </p:nvSpPr>
        <p:spPr>
          <a:xfrm>
            <a:off x="1483723" y="2700668"/>
            <a:ext cx="1964733" cy="538921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BA34AC5-5333-242F-69C3-B1EFB8306C9F}"/>
              </a:ext>
            </a:extLst>
          </p:cNvPr>
          <p:cNvCxnSpPr>
            <a:cxnSpLocks/>
          </p:cNvCxnSpPr>
          <p:nvPr/>
        </p:nvCxnSpPr>
        <p:spPr>
          <a:xfrm flipV="1">
            <a:off x="3448456" y="2866364"/>
            <a:ext cx="1354943" cy="127962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E99C4410-F7E8-9853-4A3C-8DEA5FD509F6}"/>
              </a:ext>
            </a:extLst>
          </p:cNvPr>
          <p:cNvSpPr txBox="1"/>
          <p:nvPr/>
        </p:nvSpPr>
        <p:spPr>
          <a:xfrm>
            <a:off x="4730244" y="2727357"/>
            <a:ext cx="20997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Updates innerhalb der Callback-Funktion </a:t>
            </a:r>
          </a:p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sind "nicht dringend"</a:t>
            </a:r>
          </a:p>
        </p:txBody>
      </p:sp>
    </p:spTree>
    <p:extLst>
      <p:ext uri="{BB962C8B-B14F-4D97-AF65-F5344CB8AC3E}">
        <p14:creationId xmlns:p14="http://schemas.microsoft.com/office/powerpoint/2010/main" val="40216164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C9F8C0E-5FB6-48CD-47A6-7FA05B38297D}"/>
              </a:ext>
            </a:extLst>
          </p:cNvPr>
          <p:cNvSpPr txBox="1"/>
          <p:nvPr/>
        </p:nvSpPr>
        <p:spPr>
          <a:xfrm>
            <a:off x="1102877" y="1311586"/>
            <a:ext cx="632802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 err="1">
                <a:solidFill>
                  <a:srgbClr val="2770C0"/>
                </a:solidFill>
                <a:latin typeface="MonoLisa" panose="020B0509030204060204" pitchFamily="49" charset="0"/>
              </a:rPr>
              <a:t>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e.target.input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>
                <a:solidFill>
                  <a:srgbClr val="367B42"/>
                </a:solidFill>
                <a:latin typeface="MonoLisa" panose="020B0509030204060204" pitchFamily="49" charset="0"/>
              </a:rPr>
              <a:t>/* ... */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});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onChange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dirty="0" err="1">
                <a:solidFill>
                  <a:srgbClr val="367B42"/>
                </a:solidFill>
                <a:latin typeface="MonoLisa" panose="020B0509030204060204" pitchFamily="49" charset="0"/>
              </a:rPr>
              <a:t>handleInput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? 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</a:t>
            </a:r>
            <a:r>
              <a:rPr lang="de-DE" sz="1000" b="0" dirty="0" err="1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Pending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!"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: 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"Not </a:t>
            </a:r>
            <a:r>
              <a:rPr lang="de-DE" sz="1000" b="0" dirty="0" err="1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Pending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838E008-BB59-F384-6DA7-B5162549AF43}"/>
              </a:ext>
            </a:extLst>
          </p:cNvPr>
          <p:cNvSpPr/>
          <p:nvPr/>
        </p:nvSpPr>
        <p:spPr>
          <a:xfrm>
            <a:off x="1640478" y="3912087"/>
            <a:ext cx="3924300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1EFB979F-A19C-CAED-6DC3-8BB8304B2D4A}"/>
              </a:ext>
            </a:extLst>
          </p:cNvPr>
          <p:cNvCxnSpPr>
            <a:cxnSpLocks/>
          </p:cNvCxnSpPr>
          <p:nvPr/>
        </p:nvCxnSpPr>
        <p:spPr>
          <a:xfrm>
            <a:off x="2758129" y="4115106"/>
            <a:ext cx="1242838" cy="202519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F9802DED-8CB8-9678-CDA5-3F2BFB90F165}"/>
              </a:ext>
            </a:extLst>
          </p:cNvPr>
          <p:cNvSpPr txBox="1"/>
          <p:nvPr/>
        </p:nvSpPr>
        <p:spPr>
          <a:xfrm>
            <a:off x="3792708" y="4200790"/>
            <a:ext cx="27006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isPending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zeigt an, das nicht dringende Updates noch ausstehen</a:t>
            </a:r>
          </a:p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(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ist nicht aktuell)</a:t>
            </a:r>
          </a:p>
        </p:txBody>
      </p:sp>
    </p:spTree>
    <p:extLst>
      <p:ext uri="{BB962C8B-B14F-4D97-AF65-F5344CB8AC3E}">
        <p14:creationId xmlns:p14="http://schemas.microsoft.com/office/powerpoint/2010/main" val="5945072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 </a:t>
            </a:r>
            <a:r>
              <a:rPr lang="de-DE" dirty="0" err="1"/>
              <a:t>useTransition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</a:t>
            </a:r>
            <a:r>
              <a:rPr lang="de-DE" dirty="0" err="1"/>
              <a:t>useTransition</a:t>
            </a:r>
            <a:r>
              <a:rPr lang="de-DE" dirty="0"/>
              <a:t>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http://localhost:3002</a:t>
            </a:r>
          </a:p>
        </p:txBody>
      </p:sp>
    </p:spTree>
    <p:extLst>
      <p:ext uri="{BB962C8B-B14F-4D97-AF65-F5344CB8AC3E}">
        <p14:creationId xmlns:p14="http://schemas.microsoft.com/office/powerpoint/2010/main" val="34788492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6066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8F3B43B-6C4F-46D1-DADF-6E9A03EE842D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[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2397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8F3B43B-6C4F-46D1-DADF-6E9A03EE842D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[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13DA69E-54D0-B6EF-CD3E-BFA58B168A1F}"/>
              </a:ext>
            </a:extLst>
          </p:cNvPr>
          <p:cNvSpPr/>
          <p:nvPr/>
        </p:nvSpPr>
        <p:spPr>
          <a:xfrm>
            <a:off x="3585087" y="2044026"/>
            <a:ext cx="595028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EE13A4EA-49FC-AD13-8280-A133894134FE}"/>
              </a:ext>
            </a:extLst>
          </p:cNvPr>
          <p:cNvCxnSpPr>
            <a:cxnSpLocks/>
          </p:cNvCxnSpPr>
          <p:nvPr/>
        </p:nvCxnSpPr>
        <p:spPr>
          <a:xfrm>
            <a:off x="4805213" y="2247045"/>
            <a:ext cx="1996751" cy="246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980FFA1-D11C-214C-33B3-132FC4033D81}"/>
              </a:ext>
            </a:extLst>
          </p:cNvPr>
          <p:cNvSpPr txBox="1"/>
          <p:nvPr/>
        </p:nvSpPr>
        <p:spPr>
          <a:xfrm>
            <a:off x="6770883" y="2370209"/>
            <a:ext cx="1098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Problem: 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ist immer aktuell...</a:t>
            </a:r>
          </a:p>
        </p:txBody>
      </p:sp>
    </p:spTree>
    <p:extLst>
      <p:ext uri="{BB962C8B-B14F-4D97-AF65-F5344CB8AC3E}">
        <p14:creationId xmlns:p14="http://schemas.microsoft.com/office/powerpoint/2010/main" val="41435785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8F3B43B-6C4F-46D1-DADF-6E9A03EE842D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[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13DA69E-54D0-B6EF-CD3E-BFA58B168A1F}"/>
              </a:ext>
            </a:extLst>
          </p:cNvPr>
          <p:cNvSpPr/>
          <p:nvPr/>
        </p:nvSpPr>
        <p:spPr>
          <a:xfrm>
            <a:off x="3585087" y="2044026"/>
            <a:ext cx="595028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EE13A4EA-49FC-AD13-8280-A133894134FE}"/>
              </a:ext>
            </a:extLst>
          </p:cNvPr>
          <p:cNvCxnSpPr>
            <a:cxnSpLocks/>
          </p:cNvCxnSpPr>
          <p:nvPr/>
        </p:nvCxnSpPr>
        <p:spPr>
          <a:xfrm>
            <a:off x="4805213" y="2247045"/>
            <a:ext cx="1996751" cy="246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980FFA1-D11C-214C-33B3-132FC4033D81}"/>
              </a:ext>
            </a:extLst>
          </p:cNvPr>
          <p:cNvSpPr txBox="1"/>
          <p:nvPr/>
        </p:nvSpPr>
        <p:spPr>
          <a:xfrm>
            <a:off x="6770883" y="2370209"/>
            <a:ext cx="1098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Problem: 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ist immer aktuell...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04E31970-AD68-D60E-3FDD-B7B77108C629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2855167" y="3342838"/>
            <a:ext cx="3915716" cy="639467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DE65927E-E97D-9819-9B4E-296EFCF02583}"/>
              </a:ext>
            </a:extLst>
          </p:cNvPr>
          <p:cNvSpPr txBox="1"/>
          <p:nvPr/>
        </p:nvSpPr>
        <p:spPr>
          <a:xfrm>
            <a:off x="6770883" y="3142783"/>
            <a:ext cx="1098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...UI wird immer aktualisiert 😢</a:t>
            </a:r>
          </a:p>
        </p:txBody>
      </p:sp>
    </p:spTree>
    <p:extLst>
      <p:ext uri="{BB962C8B-B14F-4D97-AF65-F5344CB8AC3E}">
        <p14:creationId xmlns:p14="http://schemas.microsoft.com/office/powerpoint/2010/main" val="1042016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18</a:t>
            </a:r>
            <a:endParaRPr lang="de-DE" sz="239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55619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Liefert vorherigen Wert zurück, wenn gerade "wichtiges" Update gerendert wird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Komponente kann sich dann selbst von "wichtigen" Updates abkoppeln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838E008-BB59-F384-6DA7-B5162549AF43}"/>
              </a:ext>
            </a:extLst>
          </p:cNvPr>
          <p:cNvSpPr/>
          <p:nvPr/>
        </p:nvSpPr>
        <p:spPr>
          <a:xfrm>
            <a:off x="2599773" y="2245567"/>
            <a:ext cx="1233243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1EFB979F-A19C-CAED-6DC3-8BB8304B2D4A}"/>
              </a:ext>
            </a:extLst>
          </p:cNvPr>
          <p:cNvCxnSpPr>
            <a:cxnSpLocks/>
          </p:cNvCxnSpPr>
          <p:nvPr/>
        </p:nvCxnSpPr>
        <p:spPr>
          <a:xfrm>
            <a:off x="3819900" y="2448586"/>
            <a:ext cx="1996751" cy="246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F9802DED-8CB8-9678-CDA5-3F2BFB90F165}"/>
              </a:ext>
            </a:extLst>
          </p:cNvPr>
          <p:cNvSpPr txBox="1"/>
          <p:nvPr/>
        </p:nvSpPr>
        <p:spPr>
          <a:xfrm>
            <a:off x="5785570" y="2571750"/>
            <a:ext cx="2276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kann '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' sein oder '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' von vorherigem Rendern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317F4D6-6277-1365-68D9-8F0CB1F3A791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B04432"/>
                </a:solidFill>
                <a:effectLst/>
                <a:latin typeface="MonoLisa" panose="020B0509030204060204" pitchFamily="49" charset="0"/>
              </a:rPr>
              <a:t>deferredData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useDeferredValue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{</a:t>
            </a:r>
            <a:r>
              <a:rPr lang="de-DE" sz="1200" dirty="0" err="1">
                <a:solidFill>
                  <a:srgbClr val="B04432"/>
                </a:solidFill>
                <a:latin typeface="MonoLisa" panose="020B0509030204060204" pitchFamily="49" charset="0"/>
              </a:rPr>
              <a:t>deferredData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[</a:t>
            </a:r>
            <a:r>
              <a:rPr lang="de-DE" sz="1200" dirty="0" err="1">
                <a:solidFill>
                  <a:srgbClr val="B04432"/>
                </a:solidFill>
                <a:latin typeface="MonoLisa" panose="020B0509030204060204" pitchFamily="49" charset="0"/>
              </a:rPr>
              <a:t>deferredData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8237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Deferred</a:t>
            </a:r>
            <a:r>
              <a:rPr lang="de-DE" dirty="0"/>
              <a:t> Value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http://localhost:3002</a:t>
            </a:r>
          </a:p>
        </p:txBody>
      </p:sp>
    </p:spTree>
    <p:extLst>
      <p:ext uri="{BB962C8B-B14F-4D97-AF65-F5344CB8AC3E}">
        <p14:creationId xmlns:p14="http://schemas.microsoft.com/office/powerpoint/2010/main" val="23411283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Deferred</a:t>
            </a:r>
            <a:r>
              <a:rPr lang="de-DE" dirty="0"/>
              <a:t> Value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http://localhost:3002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4648CD8-7E1B-059D-E11A-F938E69553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45"/>
          <a:stretch/>
        </p:blipFill>
        <p:spPr>
          <a:xfrm>
            <a:off x="940525" y="2063931"/>
            <a:ext cx="7877148" cy="191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6670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18+: </a:t>
            </a:r>
            <a:r>
              <a:rPr lang="de-DE" dirty="0" err="1"/>
              <a:t>what's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5AB88F"/>
                </a:solidFill>
                <a:latin typeface="Source Sans Pro" panose="020B0503030403020204" pitchFamily="34" charset="77"/>
              </a:rPr>
              <a:t>18+</a:t>
            </a:r>
            <a:endParaRPr lang="de-DE" sz="23900" b="1" dirty="0">
              <a:solidFill>
                <a:srgbClr val="5AB88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F2F9AC2-9636-4A8C-4AFA-89E6D98C1DEB}"/>
              </a:ext>
            </a:extLst>
          </p:cNvPr>
          <p:cNvSpPr/>
          <p:nvPr/>
        </p:nvSpPr>
        <p:spPr>
          <a:xfrm>
            <a:off x="0" y="0"/>
            <a:ext cx="9144000" cy="4552950"/>
          </a:xfrm>
          <a:prstGeom prst="rect">
            <a:avLst/>
          </a:prstGeom>
          <a:solidFill>
            <a:srgbClr val="D4EBE9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B342C38-CDDF-B2F2-A975-C973472F3871}"/>
              </a:ext>
            </a:extLst>
          </p:cNvPr>
          <p:cNvSpPr txBox="1"/>
          <p:nvPr/>
        </p:nvSpPr>
        <p:spPr>
          <a:xfrm>
            <a:off x="1962149" y="1276875"/>
            <a:ext cx="5572125" cy="19949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7200" b="1" u="sng" dirty="0">
                <a:solidFill>
                  <a:srgbClr val="9E60B8"/>
                </a:solidFill>
                <a:latin typeface="Source Sans Pro Black" panose="020B0503030403020204" pitchFamily="34" charset="0"/>
              </a:rPr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394403E-B819-5D6A-6348-BCD924443AE2}"/>
              </a:ext>
            </a:extLst>
          </p:cNvPr>
          <p:cNvSpPr txBox="1"/>
          <p:nvPr/>
        </p:nvSpPr>
        <p:spPr>
          <a:xfrm>
            <a:off x="2506203" y="2589772"/>
            <a:ext cx="4572000" cy="11493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4000" b="1" dirty="0">
                <a:solidFill>
                  <a:srgbClr val="B04432"/>
                </a:solidFill>
                <a:latin typeface="Source Sans Pro Black" panose="020B0503030403020204" pitchFamily="34" charset="0"/>
              </a:rPr>
              <a:t>(experimentell)</a:t>
            </a:r>
          </a:p>
        </p:txBody>
      </p:sp>
    </p:spTree>
    <p:extLst>
      <p:ext uri="{BB962C8B-B14F-4D97-AF65-F5344CB8AC3E}">
        <p14:creationId xmlns:p14="http://schemas.microsoft.com/office/powerpoint/2010/main" val="23011371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597198" y="1993704"/>
            <a:ext cx="7949613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</a:p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(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for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Data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Detching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)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5A7DDCA-E207-AFA2-17F6-C12691F04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Suspense: </a:t>
            </a:r>
            <a:r>
              <a:rPr lang="de-DE" b="0" dirty="0">
                <a:solidFill>
                  <a:srgbClr val="36544F"/>
                </a:solidFill>
              </a:rPr>
              <a:t>Unterbricht das Rendern, solange "etwas" fehlt</a:t>
            </a:r>
          </a:p>
          <a:p>
            <a:r>
              <a:rPr lang="de-DE" b="0" dirty="0">
                <a:solidFill>
                  <a:srgbClr val="36544F"/>
                </a:solidFill>
              </a:rPr>
              <a:t>Asynchron geladenes JS, asynchron geladene Daten,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Suspense: </a:t>
            </a:r>
            <a:r>
              <a:rPr lang="de-DE" b="0" dirty="0">
                <a:solidFill>
                  <a:srgbClr val="36544F"/>
                </a:solidFill>
              </a:rPr>
              <a:t>Unterbricht das Rendern, solange "etwas" fehlt</a:t>
            </a:r>
          </a:p>
          <a:p>
            <a:r>
              <a:rPr lang="de-DE" b="0" dirty="0">
                <a:solidFill>
                  <a:srgbClr val="36544F"/>
                </a:solidFill>
              </a:rPr>
              <a:t>Asynchron geladenes JS, asynchron geladene Daten,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seit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16.6 für dynamische Imports stabil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FA0F9A4-F207-5386-2377-AF63AAD34F13}"/>
              </a:ext>
            </a:extLst>
          </p:cNvPr>
          <p:cNvSpPr txBox="1"/>
          <p:nvPr/>
        </p:nvSpPr>
        <p:spPr>
          <a:xfrm>
            <a:off x="1282338" y="2268133"/>
            <a:ext cx="6851890" cy="221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UserProfile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&lt;Router&gt;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&lt;Route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sz="1151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sz="1151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Stay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tuned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 &lt;/h1&gt;}&gt;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</a:t>
            </a:r>
            <a:r>
              <a:rPr lang="de-DE" sz="1151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UserProfile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&lt;/</a:t>
            </a:r>
            <a:r>
              <a:rPr lang="de-DE" sz="1151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&lt;/Route&gt;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&lt;Router&gt;;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548136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Aktuell nur experimentell in einigen Bibliotheken</a:t>
            </a:r>
          </a:p>
          <a:p>
            <a:r>
              <a:rPr lang="de-DE" b="0" dirty="0">
                <a:solidFill>
                  <a:srgbClr val="36544F"/>
                </a:solidFill>
              </a:rPr>
              <a:t>Insbesondere die API ist noch nicht stabil</a:t>
            </a:r>
          </a:p>
        </p:txBody>
      </p:sp>
    </p:spTree>
    <p:extLst>
      <p:ext uri="{BB962C8B-B14F-4D97-AF65-F5344CB8AC3E}">
        <p14:creationId xmlns:p14="http://schemas.microsoft.com/office/powerpoint/2010/main" val="20540733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Demo 🕵️‍♀️</a:t>
            </a:r>
          </a:p>
          <a:p>
            <a:r>
              <a:rPr lang="de-DE" b="0" dirty="0">
                <a:solidFill>
                  <a:srgbClr val="36544F"/>
                </a:solidFill>
              </a:rPr>
              <a:t>localhost:3003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sz="1100" b="0" dirty="0">
                <a:solidFill>
                  <a:srgbClr val="36544F"/>
                </a:solidFill>
              </a:rPr>
              <a:t>Homepage / </a:t>
            </a:r>
            <a:r>
              <a:rPr lang="de-DE" sz="1100" b="0" dirty="0" err="1">
                <a:solidFill>
                  <a:srgbClr val="36544F"/>
                </a:solidFill>
              </a:rPr>
              <a:t>BlogList</a:t>
            </a:r>
            <a:endParaRPr lang="de-DE" sz="1100" b="0" dirty="0">
              <a:solidFill>
                <a:srgbClr val="36544F"/>
              </a:solidFill>
            </a:endParaRPr>
          </a:p>
          <a:p>
            <a:pPr lvl="1"/>
            <a:r>
              <a:rPr lang="de-DE" sz="1100" b="0" dirty="0" err="1">
                <a:solidFill>
                  <a:srgbClr val="36544F"/>
                </a:solidFill>
              </a:rPr>
              <a:t>PostPage</a:t>
            </a:r>
            <a:endParaRPr lang="de-DE" sz="1100" b="0" dirty="0">
              <a:solidFill>
                <a:srgbClr val="36544F"/>
              </a:solidFill>
            </a:endParaRPr>
          </a:p>
          <a:p>
            <a:pPr lvl="1"/>
            <a:r>
              <a:rPr lang="de-DE" sz="1100" dirty="0" err="1">
                <a:solidFill>
                  <a:srgbClr val="36544F"/>
                </a:solidFill>
              </a:rPr>
              <a:t>BlogTeaserList</a:t>
            </a:r>
            <a:r>
              <a:rPr lang="de-DE" sz="1100" dirty="0">
                <a:solidFill>
                  <a:srgbClr val="36544F"/>
                </a:solidFill>
              </a:rPr>
              <a:t>,  </a:t>
            </a:r>
            <a:r>
              <a:rPr lang="de-DE" sz="1100" dirty="0" err="1">
                <a:solidFill>
                  <a:srgbClr val="36544F"/>
                </a:solidFill>
              </a:rPr>
              <a:t>useTransition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6180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22589" y="1394506"/>
            <a:ext cx="3898824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18: </a:t>
            </a:r>
            <a:r>
              <a:rPr lang="de-DE" dirty="0" err="1"/>
              <a:t>What's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box?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5AB88F"/>
                </a:solidFill>
                <a:latin typeface="Source Sans Pro" panose="020B0503030403020204" pitchFamily="34" charset="77"/>
              </a:rPr>
              <a:t>18</a:t>
            </a:r>
            <a:endParaRPr lang="de-DE" sz="23900" b="1" dirty="0">
              <a:solidFill>
                <a:srgbClr val="5AB88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F2F9AC2-9636-4A8C-4AFA-89E6D98C1DEB}"/>
              </a:ext>
            </a:extLst>
          </p:cNvPr>
          <p:cNvSpPr/>
          <p:nvPr/>
        </p:nvSpPr>
        <p:spPr>
          <a:xfrm>
            <a:off x="0" y="-2115"/>
            <a:ext cx="9144000" cy="4552950"/>
          </a:xfrm>
          <a:prstGeom prst="rect">
            <a:avLst/>
          </a:prstGeom>
          <a:solidFill>
            <a:srgbClr val="D4EBE9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B342C38-CDDF-B2F2-A975-C973472F3871}"/>
              </a:ext>
            </a:extLst>
          </p:cNvPr>
          <p:cNvSpPr txBox="1"/>
          <p:nvPr/>
        </p:nvSpPr>
        <p:spPr>
          <a:xfrm>
            <a:off x="1962149" y="328058"/>
            <a:ext cx="5572125" cy="38926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Auto </a:t>
            </a: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Batching</a:t>
            </a:r>
            <a:endParaRPr lang="de-DE" sz="3200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algn="ctr">
              <a:lnSpc>
                <a:spcPct val="200000"/>
              </a:lnSpc>
            </a:pP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Veränderter </a:t>
            </a: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Strict</a:t>
            </a: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-Mode</a:t>
            </a:r>
          </a:p>
          <a:p>
            <a:pPr algn="ctr">
              <a:lnSpc>
                <a:spcPct val="200000"/>
              </a:lnSpc>
            </a:pP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Neue Hooks</a:t>
            </a:r>
          </a:p>
          <a:p>
            <a:pPr algn="ctr">
              <a:lnSpc>
                <a:spcPct val="200000"/>
              </a:lnSpc>
            </a:pP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Concurrent</a:t>
            </a: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React</a:t>
            </a:r>
            <a:endParaRPr lang="de-DE" sz="3200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3001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</a:t>
            </a:r>
            <a:r>
              <a:rPr lang="de-DE" b="0" i="1" dirty="0">
                <a:solidFill>
                  <a:srgbClr val="36544F"/>
                </a:solidFill>
              </a:rPr>
              <a:t>Repräsentation der UI, aber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Serverseitiges </a:t>
            </a:r>
            <a:r>
              <a:rPr lang="de-DE" dirty="0" err="1"/>
              <a:t>React</a:t>
            </a:r>
            <a:r>
              <a:rPr lang="de-DE" dirty="0"/>
              <a:t> 18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erst in einem späteren Release, aber: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Neue APIs zum Streamen von (Teil-)Antworten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Unterstützung für Suspense</a:t>
            </a:r>
          </a:p>
          <a:p>
            <a:pPr marL="3429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85546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10248500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Client-Komponenten</a:t>
            </a:r>
          </a:p>
          <a:p>
            <a:pPr lvl="1"/>
            <a:r>
              <a:rPr lang="de-DE" dirty="0"/>
              <a:t>wie bisherige React-Komponenten, werden </a:t>
            </a:r>
            <a:r>
              <a:rPr lang="de-DE" i="1" dirty="0"/>
              <a:t>nur</a:t>
            </a:r>
            <a:r>
              <a:rPr lang="de-DE" dirty="0"/>
              <a:t> auf dem Client ausgeführt</a:t>
            </a:r>
          </a:p>
          <a:p>
            <a:pPr lvl="1"/>
            <a:r>
              <a:rPr lang="de-DE" dirty="0"/>
              <a:t>können keine Server-Komponenten verwenden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7476EC-60B4-B94A-BE42-4A788E26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958" y="2393459"/>
            <a:ext cx="3531472" cy="250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5890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werden </a:t>
            </a:r>
            <a:r>
              <a:rPr lang="de-DE" i="1" dirty="0">
                <a:solidFill>
                  <a:srgbClr val="36544F"/>
                </a:solidFill>
              </a:rPr>
              <a:t>nur</a:t>
            </a:r>
            <a:r>
              <a:rPr lang="de-DE" dirty="0">
                <a:solidFill>
                  <a:srgbClr val="36544F"/>
                </a:solidFill>
              </a:rPr>
              <a:t>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(!) zum React-</a:t>
            </a:r>
            <a:r>
              <a:rPr lang="de-DE" dirty="0">
                <a:solidFill>
                  <a:srgbClr val="36544F"/>
                </a:solidFill>
              </a:rPr>
              <a:t>Client zurück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API: "normale" React-Komponenten (JS/TS, JSX, ...)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75427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dirty="0"/>
              <a:t>liefern UI (!) zum React-Client zurück</a:t>
            </a:r>
          </a:p>
          <a:p>
            <a:pPr lvl="1"/>
            <a:r>
              <a:rPr lang="de-DE" dirty="0"/>
              <a:t>API: "normale" React-Komponenten (JS/TS, JSX,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>
                <a:solidFill>
                  <a:srgbClr val="36544F"/>
                </a:solidFill>
              </a:rPr>
              <a:t>triktionen: kein </a:t>
            </a:r>
            <a:r>
              <a:rPr lang="de-DE" dirty="0" err="1">
                <a:solidFill>
                  <a:srgbClr val="36544F"/>
                </a:solidFill>
              </a:rPr>
              <a:t>useState</a:t>
            </a:r>
            <a:r>
              <a:rPr lang="de-DE" dirty="0">
                <a:solidFill>
                  <a:srgbClr val="36544F"/>
                </a:solidFill>
              </a:rPr>
              <a:t>, </a:t>
            </a:r>
            <a:r>
              <a:rPr lang="de-DE" dirty="0" err="1">
                <a:solidFill>
                  <a:srgbClr val="36544F"/>
                </a:solidFill>
              </a:rPr>
              <a:t>useEffect</a:t>
            </a:r>
            <a:r>
              <a:rPr lang="de-DE" dirty="0">
                <a:solidFill>
                  <a:srgbClr val="36544F"/>
                </a:solidFill>
              </a:rPr>
              <a:t>, Browser APIs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aber: können Server Umgebung und </a:t>
            </a:r>
            <a:r>
              <a:rPr lang="de-DE" dirty="0" err="1">
                <a:solidFill>
                  <a:srgbClr val="36544F"/>
                </a:solidFill>
              </a:rPr>
              <a:t>Resourcen</a:t>
            </a:r>
            <a:r>
              <a:rPr lang="de-DE" dirty="0">
                <a:solidFill>
                  <a:srgbClr val="36544F"/>
                </a:solidFill>
              </a:rPr>
              <a:t> nutzen (!)</a:t>
            </a:r>
          </a:p>
          <a:p>
            <a:pPr lvl="2"/>
            <a:r>
              <a:rPr lang="de-DE" dirty="0">
                <a:solidFill>
                  <a:srgbClr val="36544F"/>
                </a:solidFill>
              </a:rPr>
              <a:t>Datenbanken</a:t>
            </a:r>
          </a:p>
          <a:p>
            <a:pPr lvl="2"/>
            <a:r>
              <a:rPr lang="de-DE" dirty="0">
                <a:solidFill>
                  <a:srgbClr val="36544F"/>
                </a:solidFill>
              </a:rPr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11920894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bzw. deren JS-Code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sind nicht 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3890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bzw. deren JS-Code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sind nicht 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5416EBD-6212-EF4B-B64C-57A1AFEA0EEA}"/>
              </a:ext>
            </a:extLst>
          </p:cNvPr>
          <p:cNvSpPr/>
          <p:nvPr/>
        </p:nvSpPr>
        <p:spPr>
          <a:xfrm>
            <a:off x="486357" y="2958157"/>
            <a:ext cx="2153312" cy="2116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</a:t>
            </a:r>
            <a:r>
              <a:rPr lang="de-DE" sz="1000" dirty="0" err="1">
                <a:solidFill>
                  <a:srgbClr val="36544F"/>
                </a:solidFill>
              </a:rPr>
              <a:t>PostListPage</a:t>
            </a:r>
            <a:r>
              <a:rPr lang="de-DE" sz="1000" dirty="0">
                <a:solidFill>
                  <a:srgbClr val="36544F"/>
                </a:solidFill>
              </a:rPr>
              <a:t>, </a:t>
            </a:r>
            <a:r>
              <a:rPr lang="de-DE" sz="1000" dirty="0" err="1">
                <a:solidFill>
                  <a:srgbClr val="36544F"/>
                </a:solidFill>
              </a:rPr>
              <a:t>PostList</a:t>
            </a:r>
            <a:r>
              <a:rPr lang="de-DE" sz="1000" dirty="0">
                <a:solidFill>
                  <a:srgbClr val="36544F"/>
                </a:solidFill>
              </a:rPr>
              <a:t> und </a:t>
            </a:r>
            <a:r>
              <a:rPr lang="de-DE" sz="1000" dirty="0" err="1">
                <a:solidFill>
                  <a:srgbClr val="36544F"/>
                </a:solidFill>
              </a:rPr>
              <a:t>TagCloud</a:t>
            </a:r>
            <a:r>
              <a:rPr lang="de-DE" sz="1000" dirty="0">
                <a:solidFill>
                  <a:srgbClr val="36544F"/>
                </a:solidFill>
              </a:rPr>
              <a:t> zeigen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"</a:t>
            </a:r>
            <a:r>
              <a:rPr lang="de-DE" sz="1000" dirty="0" err="1">
                <a:solidFill>
                  <a:srgbClr val="36544F"/>
                </a:solidFill>
              </a:rPr>
              <a:t>PostList</a:t>
            </a:r>
            <a:r>
              <a:rPr lang="de-DE" sz="1000" dirty="0">
                <a:solidFill>
                  <a:srgbClr val="36544F"/>
                </a:solidFill>
              </a:rPr>
              <a:t>" und "</a:t>
            </a:r>
            <a:r>
              <a:rPr lang="de-DE" sz="1000" dirty="0" err="1">
                <a:solidFill>
                  <a:srgbClr val="36544F"/>
                </a:solidFill>
              </a:rPr>
              <a:t>TagCloud</a:t>
            </a:r>
            <a:r>
              <a:rPr lang="de-DE" sz="1000" dirty="0">
                <a:solidFill>
                  <a:srgbClr val="36544F"/>
                </a:solidFill>
              </a:rPr>
              <a:t>" gibt es als Komponenten, aber nicht auf dem Client (-&gt; React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sind als HTML im DOM (Inspektor CSS-Klassen)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Netzwerkverkehr (/</a:t>
            </a:r>
            <a:r>
              <a:rPr lang="de-DE" sz="1000" dirty="0" err="1">
                <a:solidFill>
                  <a:srgbClr val="36544F"/>
                </a:solidFill>
              </a:rPr>
              <a:t>react</a:t>
            </a:r>
            <a:r>
              <a:rPr lang="de-DE" sz="1000" dirty="0">
                <a:solidFill>
                  <a:srgbClr val="36544F"/>
                </a:solidFill>
              </a:rPr>
              <a:t>): UI Fragmente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9451508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 (Neu!)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können von Server- und Client-Komponenten verwendet werden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dirty="0">
              <a:solidFill>
                <a:srgbClr val="36544F"/>
              </a:solidFill>
            </a:endParaRPr>
          </a:p>
          <a:p>
            <a:pPr lvl="1"/>
            <a:r>
              <a:rPr lang="de-DE" dirty="0">
                <a:solidFill>
                  <a:srgbClr val="36544F"/>
                </a:solidFill>
              </a:rPr>
              <a:t>der entsprechende JavaScript-Code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697310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Shared</a:t>
            </a:r>
            <a:r>
              <a:rPr lang="de-DE" dirty="0"/>
              <a:t> Components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JS-Code wird erst bei Bedarf auf den Client geladen (ansonsten nur UI)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6667302" y="3051217"/>
            <a:ext cx="2153312" cy="1500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Post-Seite: keine "Post-Komponente"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PostEditor</a:t>
            </a:r>
            <a:r>
              <a:rPr lang="de-DE" sz="1000" dirty="0">
                <a:solidFill>
                  <a:srgbClr val="36544F"/>
                </a:solidFill>
              </a:rPr>
              <a:t>: Post-Komponente wird geladen (-&gt; Netzwerk-Tab) und als Komponente gerendert (-&gt;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Netzwerk-Tab: unten ist der JS-Code der Komponente</a:t>
            </a:r>
            <a:endParaRPr lang="de-DE" sz="1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2F08D-7F72-544E-A50D-FF4C13E22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3"/>
          <a:stretch/>
        </p:blipFill>
        <p:spPr>
          <a:xfrm>
            <a:off x="3401513" y="1793724"/>
            <a:ext cx="2237697" cy="236301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C1E624E-7D49-F64E-ACAF-008FE0D78BFD}"/>
              </a:ext>
            </a:extLst>
          </p:cNvPr>
          <p:cNvSpPr/>
          <p:nvPr/>
        </p:nvSpPr>
        <p:spPr>
          <a:xfrm>
            <a:off x="3357506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2: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Client-Komponente</a:t>
            </a:r>
            <a:endParaRPr lang="de-DE" sz="10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0AD6AA-25B7-1047-8136-ACA77ED83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69" y="1793724"/>
            <a:ext cx="2241080" cy="1536877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8D57987-51D4-0E44-B742-EAE6BB299CEF}"/>
              </a:ext>
            </a:extLst>
          </p:cNvPr>
          <p:cNvSpPr/>
          <p:nvPr/>
        </p:nvSpPr>
        <p:spPr>
          <a:xfrm>
            <a:off x="414669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1: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Server-Komponente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77531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Bye, bye IE 👋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Kein Support für Internet Explorer mehr!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72E96FD-8CC2-A2A4-1216-77C9394A1B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956"/>
          <a:stretch/>
        </p:blipFill>
        <p:spPr>
          <a:xfrm>
            <a:off x="1257300" y="2105025"/>
            <a:ext cx="6629400" cy="1719016"/>
          </a:xfrm>
          <a:prstGeom prst="rect">
            <a:avLst/>
          </a:prstGeom>
        </p:spPr>
      </p:pic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5AB07D2F-BABA-C64E-34BA-848CEE47C518}"/>
              </a:ext>
            </a:extLst>
          </p:cNvPr>
          <p:cNvCxnSpPr>
            <a:cxnSpLocks/>
          </p:cNvCxnSpPr>
          <p:nvPr/>
        </p:nvCxnSpPr>
        <p:spPr>
          <a:xfrm flipH="1">
            <a:off x="762000" y="2657475"/>
            <a:ext cx="647700" cy="1343442"/>
          </a:xfrm>
          <a:prstGeom prst="line">
            <a:avLst/>
          </a:prstGeom>
          <a:noFill/>
          <a:ln>
            <a:solidFill>
              <a:srgbClr val="36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6897BAB6-B7D4-B198-8DB5-2D973E621F78}"/>
              </a:ext>
            </a:extLst>
          </p:cNvPr>
          <p:cNvSpPr txBox="1"/>
          <p:nvPr/>
        </p:nvSpPr>
        <p:spPr>
          <a:xfrm>
            <a:off x="685800" y="3815507"/>
            <a:ext cx="7277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reactjs.org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/2022/03/08/react-18-upgrade-guide.html#dropping-support-for-internet-explorer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10F4E6C-5302-58C7-1724-C0C8E14E2196}"/>
              </a:ext>
            </a:extLst>
          </p:cNvPr>
          <p:cNvSpPr/>
          <p:nvPr/>
        </p:nvSpPr>
        <p:spPr>
          <a:xfrm>
            <a:off x="2416479" y="2181225"/>
            <a:ext cx="3403296" cy="2190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697CAE16-2C1E-8BEA-56D3-358563567589}"/>
              </a:ext>
            </a:extLst>
          </p:cNvPr>
          <p:cNvSpPr txBox="1"/>
          <p:nvPr/>
        </p:nvSpPr>
        <p:spPr>
          <a:xfrm>
            <a:off x="485744" y="3948142"/>
            <a:ext cx="1943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</a:rPr>
              <a:t>Vor einer Woche!</a:t>
            </a:r>
          </a:p>
        </p:txBody>
      </p:sp>
    </p:spTree>
    <p:extLst>
      <p:ext uri="{BB962C8B-B14F-4D97-AF65-F5344CB8AC3E}">
        <p14:creationId xmlns:p14="http://schemas.microsoft.com/office/powerpoint/2010/main" val="16376989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4345BDA8-B54A-1008-92EA-C0EBE4051B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7" r="3177" b="7311"/>
          <a:stretch/>
        </p:blipFill>
        <p:spPr>
          <a:xfrm>
            <a:off x="-11813" y="0"/>
            <a:ext cx="9164185" cy="5127525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07EED228-0F70-148A-45A4-CFC034588DD9}"/>
              </a:ext>
            </a:extLst>
          </p:cNvPr>
          <p:cNvSpPr/>
          <p:nvPr/>
        </p:nvSpPr>
        <p:spPr>
          <a:xfrm>
            <a:off x="-11813" y="0"/>
            <a:ext cx="9164185" cy="4540526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F4A8850-1974-FAFF-6CEA-00A3111EDE8D}"/>
              </a:ext>
            </a:extLst>
          </p:cNvPr>
          <p:cNvGrpSpPr/>
          <p:nvPr/>
        </p:nvGrpSpPr>
        <p:grpSpPr>
          <a:xfrm>
            <a:off x="-5576" y="4524551"/>
            <a:ext cx="9157948" cy="659537"/>
            <a:chOff x="-697424" y="5684031"/>
            <a:chExt cx="9152371" cy="602974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0C9E9F6-A2A2-7037-C6C8-83EF88EE746B}"/>
                </a:ext>
              </a:extLst>
            </p:cNvPr>
            <p:cNvSpPr/>
            <p:nvPr/>
          </p:nvSpPr>
          <p:spPr>
            <a:xfrm>
              <a:off x="-697424" y="5684031"/>
              <a:ext cx="9144000" cy="586998"/>
            </a:xfrm>
            <a:prstGeom prst="rect">
              <a:avLst/>
            </a:prstGeom>
            <a:solidFill>
              <a:srgbClr val="4DA27E">
                <a:alpha val="901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" name="Titel 3">
              <a:extLst>
                <a:ext uri="{FF2B5EF4-FFF2-40B4-BE49-F238E27FC236}">
                  <a16:creationId xmlns:a16="http://schemas.microsoft.com/office/drawing/2014/main" id="{D763C5AB-664F-8D78-2A74-0AD58982879C}"/>
                </a:ext>
              </a:extLst>
            </p:cNvPr>
            <p:cNvSpPr txBox="1">
              <a:spLocks/>
            </p:cNvSpPr>
            <p:nvPr/>
          </p:nvSpPr>
          <p:spPr>
            <a:xfrm>
              <a:off x="-689053" y="5694338"/>
              <a:ext cx="9144000" cy="592667"/>
            </a:xfrm>
            <a:prstGeom prst="rect">
              <a:avLst/>
            </a:prstGeom>
          </p:spPr>
          <p:txBody>
            <a:bodyPr vert="horz" lIns="0" tIns="0" rIns="0" bIns="0" rtlCol="0" anchor="ctr" anchorCtr="0">
              <a:normAutofit/>
            </a:bodyPr>
            <a:lstStyle>
              <a:lvl1pPr algn="ctr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523" b="1" i="0" kern="1200" cap="all" baseline="0">
                  <a:solidFill>
                    <a:srgbClr val="025249"/>
                  </a:solidFill>
                  <a:latin typeface="Montserrat" charset="0"/>
                  <a:ea typeface="+mj-ea"/>
                  <a:cs typeface="+mj-cs"/>
                </a:defRPr>
              </a:lvl1pPr>
            </a:lstStyle>
            <a:p>
              <a:r>
                <a:rPr lang="de-DE" sz="1050" spc="60">
                  <a:solidFill>
                    <a:srgbClr val="D4EBE9"/>
                  </a:solidFill>
                </a:rPr>
                <a:t>EnterJS Darmstadt | Juni 2022 | @nilshartmann</a:t>
              </a:r>
              <a:endParaRPr lang="de-DE" sz="1050" spc="60" dirty="0">
                <a:solidFill>
                  <a:srgbClr val="D4EBE9"/>
                </a:solidFill>
              </a:endParaRPr>
            </a:p>
          </p:txBody>
        </p: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025D6F1A-7B87-31BA-7738-C249AD176D41}"/>
              </a:ext>
            </a:extLst>
          </p:cNvPr>
          <p:cNvSpPr txBox="1"/>
          <p:nvPr/>
        </p:nvSpPr>
        <p:spPr>
          <a:xfrm>
            <a:off x="6481917" y="131330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799567-8D96-E354-DCFA-5E9487ABB705}"/>
              </a:ext>
            </a:extLst>
          </p:cNvPr>
          <p:cNvSpPr txBox="1"/>
          <p:nvPr/>
        </p:nvSpPr>
        <p:spPr>
          <a:xfrm>
            <a:off x="6482772" y="392094"/>
            <a:ext cx="1779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33F6A2C-3C09-4243-7D5D-79B82537207C}"/>
              </a:ext>
            </a:extLst>
          </p:cNvPr>
          <p:cNvSpPr/>
          <p:nvPr/>
        </p:nvSpPr>
        <p:spPr>
          <a:xfrm>
            <a:off x="-11813" y="941977"/>
            <a:ext cx="916418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2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99E8F6C-67C3-A719-BF9B-AE3B84B6F849}"/>
              </a:ext>
            </a:extLst>
          </p:cNvPr>
          <p:cNvSpPr/>
          <p:nvPr/>
        </p:nvSpPr>
        <p:spPr>
          <a:xfrm>
            <a:off x="3329417" y="2471564"/>
            <a:ext cx="4223882" cy="1051523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</a:t>
            </a:r>
            <a:r>
              <a:rPr lang="de-DE" sz="1500" b="1" dirty="0">
                <a:solidFill>
                  <a:srgbClr val="36544F"/>
                </a:solidFill>
                <a:hlinkClick r:id="rId3"/>
              </a:rPr>
              <a:t>https://react.schule/ejs-2022</a:t>
            </a:r>
            <a:endParaRPr lang="de-DE" sz="1500" b="1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Source Code: </a:t>
            </a:r>
            <a:r>
              <a:rPr lang="de-DE" sz="1500" b="1" dirty="0">
                <a:solidFill>
                  <a:srgbClr val="36544F"/>
                </a:solidFill>
                <a:hlinkClick r:id="rId4"/>
              </a:rPr>
              <a:t>https://nils.buzz/ejs2019-react-chat</a:t>
            </a:r>
            <a:endParaRPr lang="de-DE" sz="1500" b="1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Kontakt: </a:t>
            </a:r>
            <a:r>
              <a:rPr lang="de-DE" sz="1500" b="1" dirty="0">
                <a:solidFill>
                  <a:srgbClr val="36544F"/>
                </a:solidFill>
                <a:hlinkClick r:id="rId5"/>
              </a:rPr>
              <a:t>nils@nilshartmann.net</a:t>
            </a:r>
            <a:r>
              <a:rPr lang="de-DE" sz="1500" b="1" dirty="0">
                <a:solidFill>
                  <a:srgbClr val="36544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5148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 </a:t>
            </a:r>
            <a:r>
              <a:rPr lang="de-DE" dirty="0" err="1"/>
              <a:t>batching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Zusammenfassen von Renderings</a:t>
            </a:r>
          </a:p>
          <a:p>
            <a:r>
              <a:rPr lang="de-DE" b="0" dirty="0">
                <a:solidFill>
                  <a:srgbClr val="36544F"/>
                </a:solidFill>
              </a:rPr>
              <a:t>Mehrere Set-State-Aufrufe werden zusammengefasst, wenn sie </a:t>
            </a:r>
            <a:r>
              <a:rPr lang="de-DE" dirty="0">
                <a:solidFill>
                  <a:srgbClr val="36544F"/>
                </a:solidFill>
              </a:rPr>
              <a:t>als Folge eines Events</a:t>
            </a:r>
            <a:r>
              <a:rPr lang="de-DE" b="0" dirty="0">
                <a:solidFill>
                  <a:srgbClr val="36544F"/>
                </a:solidFill>
              </a:rPr>
              <a:t> ausgeführt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688982" y="2017420"/>
            <a:ext cx="6851890" cy="2925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PersonForm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setFirstname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setLastname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b="1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handleClear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15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setFirstname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setLastname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&lt;form&gt;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... /&gt;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...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b="1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handleClear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}&gt;Clear&lt;/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&lt;/form&gt;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9A07C19-DA58-6358-F3F0-7208B04B90F4}"/>
              </a:ext>
            </a:extLst>
          </p:cNvPr>
          <p:cNvSpPr/>
          <p:nvPr/>
        </p:nvSpPr>
        <p:spPr>
          <a:xfrm>
            <a:off x="2162175" y="3057525"/>
            <a:ext cx="1866900" cy="476250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CCCC918-EA10-4695-35A3-721054427B2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4029075" y="3195382"/>
            <a:ext cx="714375" cy="10026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47D909AA-920D-4C0D-562F-67E3D1BC52A4}"/>
              </a:ext>
            </a:extLst>
          </p:cNvPr>
          <p:cNvSpPr txBox="1"/>
          <p:nvPr/>
        </p:nvSpPr>
        <p:spPr>
          <a:xfrm>
            <a:off x="4698999" y="3010716"/>
            <a:ext cx="1943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4DA27E"/>
                </a:solidFill>
                <a:latin typeface="Source Sans Pro" panose="020B0503030403020204" pitchFamily="34" charset="0"/>
              </a:rPr>
              <a:t>Ein</a:t>
            </a:r>
            <a:r>
              <a:rPr lang="de-DE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Renderzyklus</a:t>
            </a:r>
            <a:endParaRPr lang="de-DE" b="1" dirty="0">
              <a:solidFill>
                <a:srgbClr val="4DA27E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146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 </a:t>
            </a:r>
            <a:r>
              <a:rPr lang="de-DE" dirty="0" err="1"/>
              <a:t>batching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Renderings in </a:t>
            </a:r>
            <a:r>
              <a:rPr lang="de-DE" dirty="0" err="1"/>
              <a:t>Promises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Ab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18: auch Set-State-Aufrufe in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 werden zusammengefasst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588967" y="1663220"/>
            <a:ext cx="6851890" cy="3280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Blog()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151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(null);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setLoading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.</a:t>
            </a:r>
            <a:r>
              <a:rPr lang="de-DE" sz="1151" b="1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</a:t>
            </a:r>
            <a:r>
              <a:rPr lang="de-DE" sz="1151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setLoading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})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}&gt;Load Blog Post&lt;/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&lt;/div&gt;;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9A07C19-DA58-6358-F3F0-7208B04B90F4}"/>
              </a:ext>
            </a:extLst>
          </p:cNvPr>
          <p:cNvSpPr/>
          <p:nvPr/>
        </p:nvSpPr>
        <p:spPr>
          <a:xfrm>
            <a:off x="2476500" y="3053378"/>
            <a:ext cx="1866900" cy="476250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CCCC918-EA10-4695-35A3-721054427B2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4343400" y="3191235"/>
            <a:ext cx="714375" cy="10026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47D909AA-920D-4C0D-562F-67E3D1BC52A4}"/>
              </a:ext>
            </a:extLst>
          </p:cNvPr>
          <p:cNvSpPr txBox="1"/>
          <p:nvPr/>
        </p:nvSpPr>
        <p:spPr>
          <a:xfrm>
            <a:off x="4981514" y="3006569"/>
            <a:ext cx="1943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4DA27E"/>
                </a:solidFill>
                <a:latin typeface="Source Sans Pro" panose="020B0503030403020204" pitchFamily="34" charset="0"/>
              </a:rPr>
              <a:t>Ein</a:t>
            </a:r>
            <a:r>
              <a:rPr lang="de-DE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Renderzyklus</a:t>
            </a:r>
            <a:endParaRPr lang="de-DE" b="1" dirty="0">
              <a:solidFill>
                <a:srgbClr val="4DA27E"/>
              </a:solidFill>
              <a:latin typeface="Source Sans Pro" panose="020B05030304030202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946BC3-C8D2-40A1-02C6-BD96D8E079D1}"/>
              </a:ext>
            </a:extLst>
          </p:cNvPr>
          <p:cNvSpPr txBox="1"/>
          <p:nvPr/>
        </p:nvSpPr>
        <p:spPr>
          <a:xfrm>
            <a:off x="4991039" y="3311369"/>
            <a:ext cx="2297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(vor </a:t>
            </a:r>
            <a:r>
              <a:rPr lang="de-DE" sz="1200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React</a:t>
            </a:r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 18 </a:t>
            </a:r>
            <a:r>
              <a:rPr lang="de-DE" sz="1200" u="sng" dirty="0">
                <a:solidFill>
                  <a:srgbClr val="4DA27E"/>
                </a:solidFill>
                <a:latin typeface="Source Sans Pro" panose="020B0503030403020204" pitchFamily="34" charset="0"/>
              </a:rPr>
              <a:t>zwei</a:t>
            </a:r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 </a:t>
            </a:r>
            <a:r>
              <a:rPr lang="de-DE" sz="1200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Renderzyklen</a:t>
            </a:r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9464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Komponenten werden zweimal </a:t>
            </a:r>
            <a:r>
              <a:rPr lang="de-DE" dirty="0" err="1">
                <a:solidFill>
                  <a:srgbClr val="36544F"/>
                </a:solidFill>
              </a:rPr>
              <a:t>gemounted</a:t>
            </a:r>
            <a:endParaRPr lang="de-DE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Bisher: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rendert Komponenten zweimal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274642" y="1243501"/>
            <a:ext cx="685189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index.js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render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1103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Komponenten werden zweimal </a:t>
            </a:r>
            <a:r>
              <a:rPr lang="de-DE" dirty="0" err="1">
                <a:solidFill>
                  <a:srgbClr val="36544F"/>
                </a:solidFill>
              </a:rPr>
              <a:t>gemounted</a:t>
            </a:r>
            <a:endParaRPr lang="de-DE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Bisher: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rendert Komponenten zweimal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18: </a:t>
            </a:r>
            <a:r>
              <a:rPr lang="de-DE" dirty="0">
                <a:solidFill>
                  <a:srgbClr val="36544F"/>
                </a:solidFill>
              </a:rPr>
              <a:t>Auch Effekte werden doppelt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Dadurch kann </a:t>
            </a:r>
            <a:r>
              <a:rPr lang="de-DE" dirty="0">
                <a:solidFill>
                  <a:srgbClr val="36544F"/>
                </a:solidFill>
              </a:rPr>
              <a:t>(manuell) </a:t>
            </a:r>
            <a:r>
              <a:rPr lang="de-DE" b="0" dirty="0">
                <a:solidFill>
                  <a:srgbClr val="36544F"/>
                </a:solidFill>
              </a:rPr>
              <a:t>geprüft werden, ob alle Clean-Up-Funktion in Effekten richtig funktionieren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Vorbereitung für </a:t>
            </a:r>
            <a:r>
              <a:rPr lang="de-DE" dirty="0" err="1">
                <a:solidFill>
                  <a:srgbClr val="36544F"/>
                </a:solidFill>
              </a:rPr>
              <a:t>Concurrent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React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274642" y="1243501"/>
            <a:ext cx="685189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index.js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render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58790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2456</Words>
  <Application>Microsoft Macintosh PowerPoint</Application>
  <PresentationFormat>Bildschirmpräsentation (16:9)</PresentationFormat>
  <Paragraphs>540</Paragraphs>
  <Slides>50</Slides>
  <Notes>0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50</vt:i4>
      </vt:variant>
    </vt:vector>
  </HeadingPairs>
  <TitlesOfParts>
    <vt:vector size="63" baseType="lpstr">
      <vt:lpstr>Arial</vt:lpstr>
      <vt:lpstr>Calibri</vt:lpstr>
      <vt:lpstr>Calibri Light</vt:lpstr>
      <vt:lpstr>MonoLisa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Black</vt:lpstr>
      <vt:lpstr>Source Sans Pro SemiBold</vt:lpstr>
      <vt:lpstr>Office-Design</vt:lpstr>
      <vt:lpstr>PowerPoint-Präsentation</vt:lpstr>
      <vt:lpstr>https://nilshartmann.net</vt:lpstr>
      <vt:lpstr>PowerPoint-Präsentation</vt:lpstr>
      <vt:lpstr>React 18: What's in the box?</vt:lpstr>
      <vt:lpstr>Bye, bye IE 👋</vt:lpstr>
      <vt:lpstr>Auto batching</vt:lpstr>
      <vt:lpstr>Auto batching</vt:lpstr>
      <vt:lpstr>Veränderter Strict-Mode</vt:lpstr>
      <vt:lpstr>Veränderter Strict-Mode</vt:lpstr>
      <vt:lpstr>Veränderter Strict-Mode</vt:lpstr>
      <vt:lpstr>Neue Hooks</vt:lpstr>
      <vt:lpstr>Neue Hooks</vt:lpstr>
      <vt:lpstr>React 18: What's in the box?</vt:lpstr>
      <vt:lpstr>Concurrent React</vt:lpstr>
      <vt:lpstr>Render und Commit (Concurrent)</vt:lpstr>
      <vt:lpstr>Render und Commit (Klassisch)</vt:lpstr>
      <vt:lpstr>Render und Commit (Concurrent)</vt:lpstr>
      <vt:lpstr>Render und Commit (Concurrent)</vt:lpstr>
      <vt:lpstr>Concurrent React - Demo</vt:lpstr>
      <vt:lpstr>Concurrent React - Demo</vt:lpstr>
      <vt:lpstr>useTransition Hook</vt:lpstr>
      <vt:lpstr>useTransition Hook</vt:lpstr>
      <vt:lpstr>useTransition Hook</vt:lpstr>
      <vt:lpstr>useTransition Hook</vt:lpstr>
      <vt:lpstr>Demo useTransition</vt:lpstr>
      <vt:lpstr>Concurrent React - Demo</vt:lpstr>
      <vt:lpstr>Concurrent React - Demo</vt:lpstr>
      <vt:lpstr>Concurrent React - Demo</vt:lpstr>
      <vt:lpstr>Concurrent React - Demo</vt:lpstr>
      <vt:lpstr>Concurrent React - Demo</vt:lpstr>
      <vt:lpstr>Deferred Value Demo</vt:lpstr>
      <vt:lpstr>Deferred Value Demo</vt:lpstr>
      <vt:lpstr>React 18+: what's next?</vt:lpstr>
      <vt:lpstr>PowerPoint-Präsentation</vt:lpstr>
      <vt:lpstr>suspense</vt:lpstr>
      <vt:lpstr>suspense</vt:lpstr>
      <vt:lpstr>suspense</vt:lpstr>
      <vt:lpstr>suspense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924</cp:revision>
  <cp:lastPrinted>2019-05-19T16:49:13Z</cp:lastPrinted>
  <dcterms:created xsi:type="dcterms:W3CDTF">2016-03-28T15:59:53Z</dcterms:created>
  <dcterms:modified xsi:type="dcterms:W3CDTF">2022-06-13T18:14:56Z</dcterms:modified>
</cp:coreProperties>
</file>

<file path=docProps/thumbnail.jpeg>
</file>